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304" r:id="rId3"/>
    <p:sldId id="257" r:id="rId4"/>
    <p:sldId id="313" r:id="rId5"/>
    <p:sldId id="382" r:id="rId6"/>
    <p:sldId id="384" r:id="rId7"/>
    <p:sldId id="383" r:id="rId8"/>
    <p:sldId id="386" r:id="rId9"/>
    <p:sldId id="387" r:id="rId10"/>
    <p:sldId id="388" r:id="rId11"/>
    <p:sldId id="385" r:id="rId12"/>
    <p:sldId id="391" r:id="rId13"/>
    <p:sldId id="390" r:id="rId14"/>
    <p:sldId id="392" r:id="rId15"/>
    <p:sldId id="393" r:id="rId16"/>
    <p:sldId id="396" r:id="rId17"/>
    <p:sldId id="395" r:id="rId18"/>
    <p:sldId id="394" r:id="rId19"/>
    <p:sldId id="397" r:id="rId20"/>
    <p:sldId id="400" r:id="rId21"/>
    <p:sldId id="398" r:id="rId22"/>
    <p:sldId id="399" r:id="rId23"/>
    <p:sldId id="389" r:id="rId24"/>
    <p:sldId id="29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881d4f02496b86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5497C-CE71-4946-896E-C4C67B9FB6BB}" type="datetimeFigureOut">
              <a:rPr lang="pt-BR" smtClean="0"/>
              <a:t>08/12/2022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172BD-2370-410D-9C39-FA6744339B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083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8B68C18-1BF1-F447-95ED-60EAAE35426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58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159D8-AF07-412E-A904-31D51317779F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B2F5-8696-473F-BA61-61B95F760758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6A471-0745-4BC1-BDD4-BD9C219543A5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785-1361-4706-9FE1-567B65A80C23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7FE20-D89D-492B-B956-765D04123E5D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C6317-CDF1-4379-9F8B-AF5A20AA76C9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6881-810C-4637-93F1-B727CF049C7A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6340E-A552-43CC-B2C7-2B1F50E706C8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71E6-82D0-4408-8946-5E9194BFF40A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 do título com imag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747656" y="1264197"/>
            <a:ext cx="5670487" cy="4268965"/>
          </a:xfrm>
        </p:spPr>
        <p:txBody>
          <a:bodyPr rtlCol="0" anchor="ctr">
            <a:normAutofit/>
          </a:bodyPr>
          <a:lstStyle>
            <a:lvl1pPr algn="l">
              <a:lnSpc>
                <a:spcPct val="85000"/>
              </a:lnSpc>
              <a:defRPr sz="6000" cap="none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67666" y="4151085"/>
            <a:ext cx="4633806" cy="1591181"/>
          </a:xfrm>
        </p:spPr>
        <p:txBody>
          <a:bodyPr rtlCol="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3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 title="Linhas da regra vertical"/>
          <p:cNvCxnSpPr>
            <a:cxnSpLocks/>
          </p:cNvCxnSpPr>
          <p:nvPr/>
        </p:nvCxnSpPr>
        <p:spPr>
          <a:xfrm>
            <a:off x="5524563" y="1115733"/>
            <a:ext cx="0" cy="4626534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137A75DA-C6FF-4420-94B9-E3338D1F9A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43615" y="1367500"/>
            <a:ext cx="2397795" cy="2397795"/>
          </a:xfrm>
          <a:prstGeom prst="ellipse">
            <a:avLst/>
          </a:prstGeo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i="1"/>
            </a:lvl1pPr>
          </a:lstStyle>
          <a:p>
            <a:pPr rtl="0"/>
            <a:r>
              <a:rPr lang="pt-BR" noProof="0"/>
              <a:t>Inserir a foto de retrato</a:t>
            </a:r>
          </a:p>
        </p:txBody>
      </p:sp>
    </p:spTree>
    <p:extLst>
      <p:ext uri="{BB962C8B-B14F-4D97-AF65-F5344CB8AC3E}">
        <p14:creationId xmlns:p14="http://schemas.microsoft.com/office/powerpoint/2010/main" val="2589656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F9DF-A0E6-4663-8D0D-1E5AF31D809F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F8D8D-2443-4B06-A73F-D45E473023C8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AAE2-69A7-4403-9079-97C558E83A47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8012-0CEF-4B8B-BFB2-8B4C78EC1149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32CB-D410-4144-968B-3FF8CB24D616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8FCAF-2328-4BA2-871D-581358393F3E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9B1D9-0158-4DEE-B564-414C0F3FB0B9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DD6D2-BB1B-4486-8135-CFA03E337E1A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A4D26B1-29C2-451D-B062-5779A6411FC4}" type="datetime1">
              <a:rPr lang="en-US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  <p:sldLayoutId id="2147483671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173523"/>
            <a:ext cx="10799357" cy="3292130"/>
          </a:xfrm>
        </p:spPr>
        <p:txBody>
          <a:bodyPr/>
          <a:lstStyle/>
          <a:p>
            <a:r>
              <a:rPr lang="pt-BR" sz="5400" dirty="0"/>
              <a:t>PROJETO FINAL</a:t>
            </a:r>
            <a:endParaRPr lang="pt-BR" sz="2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117394"/>
          </a:xfrm>
        </p:spPr>
        <p:txBody>
          <a:bodyPr>
            <a:normAutofit fontScale="85000" lnSpcReduction="10000"/>
          </a:bodyPr>
          <a:lstStyle/>
          <a:p>
            <a:r>
              <a:rPr lang="pt-BR" b="1" dirty="0"/>
              <a:t>MÉTODOS PARA ANÁLISE DE GRANDE VOLUME DE DADOS E ASTROINFORMÁTICA</a:t>
            </a:r>
            <a:endParaRPr lang="pt-BR" dirty="0"/>
          </a:p>
          <a:p>
            <a:r>
              <a:rPr lang="pt-BR" dirty="0"/>
              <a:t>CENTRO BRASILEIRO DE PESQUISAS FÍSICAS</a:t>
            </a:r>
          </a:p>
          <a:p>
            <a:r>
              <a:rPr lang="pt-BR" dirty="0"/>
              <a:t>MESTRADO PROFISSIONAL EM FÍSICA – INSTRUMENTAÇÃO CIENTÍFICA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54955" y="6262255"/>
            <a:ext cx="8825658" cy="5126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000" dirty="0"/>
              <a:t>RONY VERNET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E60E9-7789-05D5-26AE-42F94CA7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35" y="295729"/>
            <a:ext cx="9404723" cy="1400530"/>
          </a:xfrm>
        </p:spPr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020" y="1596858"/>
            <a:ext cx="11087250" cy="558997"/>
          </a:xfrm>
        </p:spPr>
        <p:txBody>
          <a:bodyPr>
            <a:normAutofit fontScale="92500" lnSpcReduction="20000"/>
          </a:bodyPr>
          <a:lstStyle/>
          <a:p>
            <a:r>
              <a:rPr lang="pt-BR" sz="2000" dirty="0"/>
              <a:t>U-NET</a:t>
            </a:r>
            <a:br>
              <a:rPr lang="pt-BR" dirty="0"/>
            </a:b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1358284" y="1003758"/>
            <a:ext cx="4658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Arquitetura de </a:t>
            </a:r>
            <a:r>
              <a:rPr lang="pt-BR" sz="2400" dirty="0" err="1"/>
              <a:t>Deep</a:t>
            </a:r>
            <a:r>
              <a:rPr lang="pt-BR" sz="2400" dirty="0"/>
              <a:t> Learning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9C2304F-8B65-200D-6A1A-48684259673F}"/>
              </a:ext>
            </a:extLst>
          </p:cNvPr>
          <p:cNvSpPr/>
          <p:nvPr/>
        </p:nvSpPr>
        <p:spPr>
          <a:xfrm>
            <a:off x="1028495" y="2766552"/>
            <a:ext cx="2157274" cy="10741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256,256,3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8B60C32-D25B-A9FE-F653-92A9AAB9573D}"/>
              </a:ext>
            </a:extLst>
          </p:cNvPr>
          <p:cNvSpPr/>
          <p:nvPr/>
        </p:nvSpPr>
        <p:spPr>
          <a:xfrm>
            <a:off x="3809516" y="2766552"/>
            <a:ext cx="2157274" cy="107419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U-NET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71528E-CBE5-9965-577E-58E30890AF49}"/>
              </a:ext>
            </a:extLst>
          </p:cNvPr>
          <p:cNvSpPr/>
          <p:nvPr/>
        </p:nvSpPr>
        <p:spPr>
          <a:xfrm>
            <a:off x="6590537" y="2766552"/>
            <a:ext cx="2157274" cy="107419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CONV2D</a:t>
            </a:r>
          </a:p>
          <a:p>
            <a:pPr algn="ctr"/>
            <a:r>
              <a:rPr lang="pt-BR" dirty="0" err="1"/>
              <a:t>Sigmoid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E93EFDD-F564-2BA8-6CFC-8D4EB215526A}"/>
              </a:ext>
            </a:extLst>
          </p:cNvPr>
          <p:cNvSpPr/>
          <p:nvPr/>
        </p:nvSpPr>
        <p:spPr>
          <a:xfrm>
            <a:off x="9371558" y="2766552"/>
            <a:ext cx="2157274" cy="10741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256,256,1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0890E04-2940-4EA9-7054-7E985508B78C}"/>
              </a:ext>
            </a:extLst>
          </p:cNvPr>
          <p:cNvSpPr/>
          <p:nvPr/>
        </p:nvSpPr>
        <p:spPr>
          <a:xfrm>
            <a:off x="3185769" y="3095846"/>
            <a:ext cx="623747" cy="36113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70F76FC4-2011-46E1-3468-BE022CB0031C}"/>
              </a:ext>
            </a:extLst>
          </p:cNvPr>
          <p:cNvSpPr/>
          <p:nvPr/>
        </p:nvSpPr>
        <p:spPr>
          <a:xfrm>
            <a:off x="5966790" y="3095846"/>
            <a:ext cx="623747" cy="36113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C311F2B4-8711-A7D3-6D40-311049A0C49D}"/>
              </a:ext>
            </a:extLst>
          </p:cNvPr>
          <p:cNvSpPr/>
          <p:nvPr/>
        </p:nvSpPr>
        <p:spPr>
          <a:xfrm>
            <a:off x="8747811" y="3095846"/>
            <a:ext cx="623747" cy="36113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886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85" y="1771445"/>
            <a:ext cx="4968712" cy="4790826"/>
          </a:xfrm>
        </p:spPr>
        <p:txBody>
          <a:bodyPr>
            <a:normAutofit/>
          </a:bodyPr>
          <a:lstStyle/>
          <a:p>
            <a:r>
              <a:rPr lang="pt-BR" sz="2000" dirty="0"/>
              <a:t>SWIMSEG</a:t>
            </a:r>
          </a:p>
          <a:p>
            <a:pPr lvl="1"/>
            <a:r>
              <a:rPr lang="pt-BR" dirty="0"/>
              <a:t>1013 imagens diurnas de resolução 600x600 pixels</a:t>
            </a:r>
          </a:p>
          <a:p>
            <a:r>
              <a:rPr lang="pt-BR" dirty="0"/>
              <a:t>SWINSEG</a:t>
            </a:r>
          </a:p>
          <a:p>
            <a:pPr lvl="1"/>
            <a:r>
              <a:rPr lang="pt-BR" dirty="0"/>
              <a:t>115 imagens noturnas de resolução 500x500 pixels</a:t>
            </a:r>
          </a:p>
          <a:p>
            <a:r>
              <a:rPr lang="pt-BR" dirty="0"/>
              <a:t>Gabaritos de segmentação disponíveis em ambas as bases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1223160" y="1160747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Base de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E74862-BD0A-4138-290D-2948205EE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7079"/>
            <a:ext cx="4902432" cy="242068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7E99F5-FBDD-2EB0-A1A1-175164AEC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22306"/>
            <a:ext cx="4902432" cy="24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8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84" y="1771445"/>
            <a:ext cx="11211537" cy="4790826"/>
          </a:xfrm>
        </p:spPr>
        <p:txBody>
          <a:bodyPr>
            <a:normAutofit fontScale="92500" lnSpcReduction="20000"/>
          </a:bodyPr>
          <a:lstStyle/>
          <a:p>
            <a:r>
              <a:rPr lang="pt-BR" sz="2000" dirty="0"/>
              <a:t>Divisão da Base de Dados</a:t>
            </a:r>
          </a:p>
          <a:p>
            <a:pPr lvl="1"/>
            <a:r>
              <a:rPr lang="pt-BR" dirty="0"/>
              <a:t>90% do </a:t>
            </a:r>
            <a:r>
              <a:rPr lang="pt-BR" dirty="0" err="1"/>
              <a:t>dataset</a:t>
            </a:r>
            <a:r>
              <a:rPr lang="pt-BR" dirty="0"/>
              <a:t> utilizado para treinamento (20% validação)</a:t>
            </a:r>
          </a:p>
          <a:p>
            <a:pPr lvl="1"/>
            <a:r>
              <a:rPr lang="pt-BR" dirty="0"/>
              <a:t>10% do </a:t>
            </a:r>
            <a:r>
              <a:rPr lang="pt-BR" dirty="0" err="1"/>
              <a:t>dataset</a:t>
            </a:r>
            <a:r>
              <a:rPr lang="pt-BR" dirty="0"/>
              <a:t> utilizado para testes de avaliação de desempenho</a:t>
            </a:r>
            <a:br>
              <a:rPr lang="pt-BR" dirty="0"/>
            </a:br>
            <a:endParaRPr lang="pt-BR" dirty="0"/>
          </a:p>
          <a:p>
            <a:r>
              <a:rPr lang="pt-BR" dirty="0"/>
              <a:t>Método K-FOLD de avaliação de desempenho (K=10)</a:t>
            </a:r>
          </a:p>
          <a:p>
            <a:pPr lvl="1"/>
            <a:r>
              <a:rPr lang="pt-BR" dirty="0"/>
              <a:t>10 conjuntos diferentes criados de forma </a:t>
            </a:r>
            <a:r>
              <a:rPr lang="pt-BR" dirty="0" err="1"/>
              <a:t>pseudo-aleatória</a:t>
            </a:r>
            <a:r>
              <a:rPr lang="pt-BR" dirty="0"/>
              <a:t> (</a:t>
            </a:r>
            <a:r>
              <a:rPr lang="pt-BR" dirty="0" err="1"/>
              <a:t>seed</a:t>
            </a:r>
            <a:r>
              <a:rPr lang="pt-BR" dirty="0"/>
              <a:t> 42)</a:t>
            </a:r>
            <a:br>
              <a:rPr lang="pt-BR" dirty="0"/>
            </a:br>
            <a:endParaRPr lang="pt-BR" dirty="0"/>
          </a:p>
          <a:p>
            <a:r>
              <a:rPr lang="pt-BR" dirty="0"/>
              <a:t>Utilização de técnicas de aumento com transformações </a:t>
            </a:r>
            <a:r>
              <a:rPr lang="pt-BR" dirty="0" err="1"/>
              <a:t>pseudo-aleatórias</a:t>
            </a:r>
            <a:r>
              <a:rPr lang="pt-BR" dirty="0"/>
              <a:t> (</a:t>
            </a:r>
            <a:r>
              <a:rPr lang="pt-BR" dirty="0" err="1"/>
              <a:t>seed</a:t>
            </a:r>
            <a:r>
              <a:rPr lang="pt-BR" dirty="0"/>
              <a:t> 42)</a:t>
            </a:r>
          </a:p>
          <a:p>
            <a:pPr lvl="1"/>
            <a:r>
              <a:rPr lang="pt-BR" dirty="0"/>
              <a:t>Rotação</a:t>
            </a:r>
          </a:p>
          <a:p>
            <a:pPr lvl="1"/>
            <a:r>
              <a:rPr lang="pt-BR" dirty="0"/>
              <a:t>Translação</a:t>
            </a:r>
          </a:p>
          <a:p>
            <a:pPr lvl="1"/>
            <a:r>
              <a:rPr lang="pt-BR" dirty="0"/>
              <a:t>Espelhamento</a:t>
            </a:r>
          </a:p>
          <a:p>
            <a:pPr lvl="1"/>
            <a:r>
              <a:rPr lang="pt-BR" dirty="0"/>
              <a:t>Cisalhamento</a:t>
            </a:r>
          </a:p>
          <a:p>
            <a:pPr lvl="1"/>
            <a:r>
              <a:rPr lang="pt-BR" dirty="0"/>
              <a:t>Zoom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1223160" y="1160747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Treinamento e testes da IA</a:t>
            </a:r>
          </a:p>
        </p:txBody>
      </p:sp>
    </p:spTree>
    <p:extLst>
      <p:ext uri="{BB962C8B-B14F-4D97-AF65-F5344CB8AC3E}">
        <p14:creationId xmlns:p14="http://schemas.microsoft.com/office/powerpoint/2010/main" val="2919488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577049" y="708029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Treinamento e testes da 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4EA109C-D178-6DC3-3B36-7EE7A172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32" y="1507019"/>
            <a:ext cx="7469391" cy="51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2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84" y="1771445"/>
            <a:ext cx="11211537" cy="479082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Utilização de técnicas de aumento com transformações </a:t>
            </a:r>
            <a:r>
              <a:rPr lang="pt-BR" dirty="0" err="1"/>
              <a:t>pseudo-aleatórias</a:t>
            </a:r>
            <a:r>
              <a:rPr lang="pt-BR" dirty="0"/>
              <a:t> (</a:t>
            </a:r>
            <a:r>
              <a:rPr lang="pt-BR" dirty="0" err="1"/>
              <a:t>seed</a:t>
            </a:r>
            <a:r>
              <a:rPr lang="pt-BR" dirty="0"/>
              <a:t> 42)</a:t>
            </a:r>
          </a:p>
          <a:p>
            <a:pPr lvl="1"/>
            <a:r>
              <a:rPr lang="pt-BR" dirty="0"/>
              <a:t>Rotação</a:t>
            </a:r>
          </a:p>
          <a:p>
            <a:pPr lvl="1"/>
            <a:r>
              <a:rPr lang="pt-BR" dirty="0"/>
              <a:t>Translação</a:t>
            </a:r>
          </a:p>
          <a:p>
            <a:pPr lvl="1"/>
            <a:r>
              <a:rPr lang="pt-BR" dirty="0"/>
              <a:t>Espelhamento</a:t>
            </a:r>
          </a:p>
          <a:p>
            <a:pPr lvl="1"/>
            <a:r>
              <a:rPr lang="pt-BR" dirty="0"/>
              <a:t>Cisalhamento</a:t>
            </a:r>
          </a:p>
          <a:p>
            <a:pPr lvl="1"/>
            <a:r>
              <a:rPr lang="pt-BR" dirty="0"/>
              <a:t>Zoom</a:t>
            </a:r>
          </a:p>
          <a:p>
            <a:pPr lvl="1"/>
            <a:endParaRPr lang="pt-BR" dirty="0"/>
          </a:p>
          <a:p>
            <a:r>
              <a:rPr lang="pt-BR" dirty="0"/>
              <a:t>Avaliação final utilizando curva ROC</a:t>
            </a:r>
          </a:p>
          <a:p>
            <a:pPr lvl="1"/>
            <a:r>
              <a:rPr lang="pt-BR" dirty="0"/>
              <a:t>AUC</a:t>
            </a:r>
          </a:p>
          <a:p>
            <a:pPr lvl="1"/>
            <a:r>
              <a:rPr lang="pt-BR" dirty="0" err="1"/>
              <a:t>Precision</a:t>
            </a:r>
            <a:endParaRPr lang="pt-BR" dirty="0"/>
          </a:p>
          <a:p>
            <a:pPr lvl="1"/>
            <a:r>
              <a:rPr lang="pt-BR" dirty="0"/>
              <a:t>Recall</a:t>
            </a:r>
          </a:p>
          <a:p>
            <a:pPr lvl="1"/>
            <a:r>
              <a:rPr lang="pt-BR" dirty="0"/>
              <a:t>F-Score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1223160" y="1160747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Treinamento e testes da IA</a:t>
            </a:r>
          </a:p>
        </p:txBody>
      </p:sp>
    </p:spTree>
    <p:extLst>
      <p:ext uri="{BB962C8B-B14F-4D97-AF65-F5344CB8AC3E}">
        <p14:creationId xmlns:p14="http://schemas.microsoft.com/office/powerpoint/2010/main" val="7774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577049" y="708029"/>
            <a:ext cx="4158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Treinamento e testes da 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75937F-5B48-664F-6275-6DBFE040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9" y="1567006"/>
            <a:ext cx="7731662" cy="48722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16523B-C343-A630-77EE-38C1A777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067" y="1567006"/>
            <a:ext cx="3945852" cy="22340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F642544-FA43-FFB8-D63A-B3E476929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066" y="4128117"/>
            <a:ext cx="3933107" cy="11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5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1223160" y="1160747"/>
            <a:ext cx="659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Linguagem de programação e bibliotecas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17095F3-28A0-EF32-DFD7-62F32651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60" y="2310906"/>
            <a:ext cx="3163930" cy="137178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108A24C-28BA-8D53-1E52-6F77340EB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102" y="2330441"/>
            <a:ext cx="6046870" cy="135225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AAE9D2E-E77C-1AD2-7834-577F79D5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160" y="3995259"/>
            <a:ext cx="2254710" cy="19913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BEFFC07-78D8-7744-F7DD-C40EF6ACA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586" y="3995259"/>
            <a:ext cx="3792969" cy="199130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6FE1526-53C1-4E1F-450B-0842107B4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168" y="3995258"/>
            <a:ext cx="4196346" cy="199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1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135483"/>
            <a:ext cx="11211537" cy="153992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Ambiente </a:t>
            </a:r>
            <a:r>
              <a:rPr lang="pt-BR" dirty="0" err="1"/>
              <a:t>Colab</a:t>
            </a:r>
            <a:r>
              <a:rPr lang="pt-BR" dirty="0"/>
              <a:t> Standard - Tesla T4</a:t>
            </a:r>
            <a:br>
              <a:rPr lang="pt-BR" dirty="0"/>
            </a:br>
            <a:br>
              <a:rPr lang="pt-BR" dirty="0"/>
            </a:br>
            <a:endParaRPr lang="pt-BR" dirty="0"/>
          </a:p>
          <a:p>
            <a:r>
              <a:rPr lang="pt-BR" dirty="0"/>
              <a:t>Ambiente </a:t>
            </a:r>
            <a:r>
              <a:rPr lang="pt-BR" dirty="0" err="1"/>
              <a:t>Colab</a:t>
            </a:r>
            <a:r>
              <a:rPr lang="pt-BR" dirty="0"/>
              <a:t> Pro - A100</a:t>
            </a:r>
          </a:p>
          <a:p>
            <a:pPr lvl="1"/>
            <a:r>
              <a:rPr lang="pt-BR" dirty="0"/>
              <a:t>2,2 vezes mais rápida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1223160" y="1160747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Ambiente de Treinamento do Modelo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2EEC82-22C6-45C3-7CF7-7FDCED74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71" y="1962150"/>
            <a:ext cx="3429000" cy="1466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DB9BB17-B7A6-C7C5-DDE0-22E1B4172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27" t="14757" r="35299" b="31471"/>
          <a:stretch/>
        </p:blipFill>
        <p:spPr>
          <a:xfrm>
            <a:off x="5065082" y="1962150"/>
            <a:ext cx="1371229" cy="147210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74361C8-B3EE-F40B-178A-8CCC0E584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3" t="13074" r="12790" b="25567"/>
          <a:stretch/>
        </p:blipFill>
        <p:spPr>
          <a:xfrm>
            <a:off x="7897043" y="2450237"/>
            <a:ext cx="3937369" cy="178911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539B1FB-F426-2FB8-5B58-E14138BFE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044" y="4482954"/>
            <a:ext cx="3960604" cy="207931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0BC803C-1331-D532-A0EF-77DD312715AE}"/>
              </a:ext>
            </a:extLst>
          </p:cNvPr>
          <p:cNvSpPr txBox="1"/>
          <p:nvPr/>
        </p:nvSpPr>
        <p:spPr>
          <a:xfrm>
            <a:off x="7897043" y="6223717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NVIDIA A100</a:t>
            </a:r>
          </a:p>
        </p:txBody>
      </p:sp>
    </p:spTree>
    <p:extLst>
      <p:ext uri="{BB962C8B-B14F-4D97-AF65-F5344CB8AC3E}">
        <p14:creationId xmlns:p14="http://schemas.microsoft.com/office/powerpoint/2010/main" val="855237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84" y="1771445"/>
            <a:ext cx="4784105" cy="4709254"/>
          </a:xfrm>
        </p:spPr>
        <p:txBody>
          <a:bodyPr>
            <a:normAutofit/>
          </a:bodyPr>
          <a:lstStyle/>
          <a:p>
            <a:r>
              <a:rPr lang="pt-BR" dirty="0" err="1"/>
              <a:t>Hiperparâmetros</a:t>
            </a:r>
            <a:r>
              <a:rPr lang="pt-BR" dirty="0"/>
              <a:t> ótimos</a:t>
            </a:r>
          </a:p>
          <a:p>
            <a:pPr lvl="1"/>
            <a:r>
              <a:rPr lang="pt-BR" dirty="0"/>
              <a:t>Batch </a:t>
            </a:r>
            <a:r>
              <a:rPr lang="pt-BR" dirty="0" err="1"/>
              <a:t>Size</a:t>
            </a:r>
            <a:r>
              <a:rPr lang="pt-BR" dirty="0"/>
              <a:t> = 4</a:t>
            </a:r>
          </a:p>
          <a:p>
            <a:pPr lvl="1"/>
            <a:r>
              <a:rPr lang="pt-BR" dirty="0" err="1"/>
              <a:t>Epochs</a:t>
            </a:r>
            <a:r>
              <a:rPr lang="pt-BR" dirty="0"/>
              <a:t> = 50 (Early </a:t>
            </a:r>
            <a:r>
              <a:rPr lang="pt-BR" dirty="0" err="1"/>
              <a:t>Stopping</a:t>
            </a:r>
            <a:r>
              <a:rPr lang="pt-BR" dirty="0"/>
              <a:t> = 5)</a:t>
            </a:r>
          </a:p>
          <a:p>
            <a:pPr lvl="1"/>
            <a:r>
              <a:rPr lang="pt-BR" dirty="0"/>
              <a:t>Learning Rate = 1e-4</a:t>
            </a:r>
          </a:p>
          <a:p>
            <a:pPr lvl="1"/>
            <a:endParaRPr lang="pt-BR" dirty="0"/>
          </a:p>
          <a:p>
            <a:r>
              <a:rPr lang="pt-BR" dirty="0"/>
              <a:t>Tempo de Treinamento (10 </a:t>
            </a:r>
            <a:r>
              <a:rPr lang="pt-BR" dirty="0" err="1"/>
              <a:t>folds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60 minutos (NVIDIA A100)</a:t>
            </a:r>
          </a:p>
          <a:p>
            <a:pPr lvl="1"/>
            <a:r>
              <a:rPr lang="pt-BR" dirty="0"/>
              <a:t>130 minutos (NVIDIA T4)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9B3AED-F95F-13AD-7E73-87CBEDEE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27" y="1642127"/>
            <a:ext cx="6347044" cy="45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7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84" y="1771445"/>
            <a:ext cx="4784105" cy="4709254"/>
          </a:xfrm>
        </p:spPr>
        <p:txBody>
          <a:bodyPr>
            <a:normAutofit/>
          </a:bodyPr>
          <a:lstStyle/>
          <a:p>
            <a:r>
              <a:rPr lang="pt-BR" dirty="0"/>
              <a:t>Medidas de performance</a:t>
            </a:r>
          </a:p>
          <a:p>
            <a:pPr lvl="1"/>
            <a:r>
              <a:rPr lang="pt-BR" dirty="0"/>
              <a:t>AUC 0,95 ± 0,02</a:t>
            </a:r>
          </a:p>
          <a:p>
            <a:pPr lvl="1"/>
            <a:r>
              <a:rPr lang="pt-BR" dirty="0" err="1"/>
              <a:t>Precision</a:t>
            </a:r>
            <a:r>
              <a:rPr lang="pt-BR" dirty="0"/>
              <a:t> 0,92 ± 0,03</a:t>
            </a:r>
          </a:p>
          <a:p>
            <a:pPr lvl="1"/>
            <a:r>
              <a:rPr lang="pt-BR" dirty="0"/>
              <a:t>Recall 0,88 ± 0,02</a:t>
            </a:r>
          </a:p>
          <a:p>
            <a:pPr lvl="1"/>
            <a:r>
              <a:rPr lang="pt-BR" dirty="0"/>
              <a:t>F-Score 0,90 ± 0,02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BD9BB5-D615-8870-7CD9-56A50AF3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889" y="1338203"/>
            <a:ext cx="6534868" cy="47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5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79374-8EAE-4873-9BB6-F6C630302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Rony Vernet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42C4E3-AFAF-4630-AF6D-21FB3C29C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191" y="3246539"/>
            <a:ext cx="4633806" cy="2806022"/>
          </a:xfrm>
        </p:spPr>
        <p:txBody>
          <a:bodyPr rtlCol="0"/>
          <a:lstStyle/>
          <a:p>
            <a:pPr rtl="0"/>
            <a:r>
              <a:rPr lang="pt-BR" sz="1600" dirty="0"/>
              <a:t>Engenheiro Eletrônico e de Computação pela Universidade Federal do Rio de Janeiro com Especialização em Automação Industrial e Telecomunicações. Mestrando em Física pelo CBPF na área de instrumentação científica. É funcionário de carreira há 10 anos do Sistema PETROBRAS, além de ser professor de nível técnico do Governo do Estado do RJ, onde leciona as disciplinas de eletrônica e física aplicada.</a:t>
            </a:r>
          </a:p>
        </p:txBody>
      </p:sp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42BA175B-3DD9-484B-ACD0-8A619C3ECC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2433222" y="652108"/>
            <a:ext cx="2397795" cy="2397795"/>
          </a:xfrm>
        </p:spPr>
      </p:pic>
    </p:spTree>
    <p:extLst>
      <p:ext uri="{BB962C8B-B14F-4D97-AF65-F5344CB8AC3E}">
        <p14:creationId xmlns:p14="http://schemas.microsoft.com/office/powerpoint/2010/main" val="1193886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876540E-23FB-6D9F-89FD-45C48BAC8CC2}"/>
              </a:ext>
            </a:extLst>
          </p:cNvPr>
          <p:cNvSpPr txBox="1"/>
          <p:nvPr/>
        </p:nvSpPr>
        <p:spPr>
          <a:xfrm>
            <a:off x="165184" y="5624440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AI Output</a:t>
            </a:r>
          </a:p>
          <a:p>
            <a:pPr algn="ctr"/>
            <a:r>
              <a:rPr lang="pt-BR" dirty="0" err="1"/>
              <a:t>Binary</a:t>
            </a:r>
            <a:r>
              <a:rPr lang="pt-BR" dirty="0"/>
              <a:t> </a:t>
            </a:r>
            <a:r>
              <a:rPr lang="pt-BR" dirty="0" err="1"/>
              <a:t>Threshold</a:t>
            </a:r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9ED18234-8D2D-7CCA-6D1A-6A6108C4E592}"/>
              </a:ext>
            </a:extLst>
          </p:cNvPr>
          <p:cNvSpPr txBox="1"/>
          <p:nvPr/>
        </p:nvSpPr>
        <p:spPr>
          <a:xfrm>
            <a:off x="646111" y="4129372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AI Output</a:t>
            </a:r>
          </a:p>
          <a:p>
            <a:pPr algn="ctr"/>
            <a:r>
              <a:rPr lang="pt-BR" dirty="0" err="1"/>
              <a:t>Heatmap</a:t>
            </a:r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78D84AA-BE03-ABDE-BF35-F3038016781B}"/>
              </a:ext>
            </a:extLst>
          </p:cNvPr>
          <p:cNvSpPr txBox="1"/>
          <p:nvPr/>
        </p:nvSpPr>
        <p:spPr>
          <a:xfrm>
            <a:off x="461193" y="2701985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Groundtruth</a:t>
            </a:r>
            <a:endParaRPr lang="pt-BR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63B4828E-69D5-4720-EC40-68000A35BF85}"/>
              </a:ext>
            </a:extLst>
          </p:cNvPr>
          <p:cNvSpPr txBox="1"/>
          <p:nvPr/>
        </p:nvSpPr>
        <p:spPr>
          <a:xfrm>
            <a:off x="853699" y="127007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Input</a:t>
            </a:r>
          </a:p>
        </p:txBody>
      </p:sp>
      <p:sp>
        <p:nvSpPr>
          <p:cNvPr id="67" name="Título 1">
            <a:extLst>
              <a:ext uri="{FF2B5EF4-FFF2-40B4-BE49-F238E27FC236}">
                <a16:creationId xmlns:a16="http://schemas.microsoft.com/office/drawing/2014/main" id="{56B63E58-0E4D-F72C-BA32-F170ED42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7" y="-49147"/>
            <a:ext cx="9404723" cy="1400530"/>
          </a:xfrm>
        </p:spPr>
        <p:txBody>
          <a:bodyPr/>
          <a:lstStyle/>
          <a:p>
            <a:r>
              <a:rPr lang="pt-BR" dirty="0"/>
              <a:t>3. RESULTADOS</a:t>
            </a: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23165DC2-4E25-8566-9DDB-722E11FD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286" y="917744"/>
            <a:ext cx="1440000" cy="1440000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3C89613A-B971-B40F-58DE-CD9A443C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12" y="917744"/>
            <a:ext cx="1440000" cy="144000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50203AAA-25C9-6BFF-F0B4-EEFE2D73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938" y="917744"/>
            <a:ext cx="1440000" cy="1440000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86533EDD-FDC7-7F5D-14DB-87705902D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286" y="3916244"/>
            <a:ext cx="1440000" cy="1440000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60B44301-9E8E-54AB-A27F-56EC019F3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319" y="3916244"/>
            <a:ext cx="1440000" cy="1440000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2E081775-1067-096A-8826-B9416CD85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938" y="3916244"/>
            <a:ext cx="1440000" cy="144000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AC19EFB0-5CEA-38A7-0AA7-87BB4024A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6286" y="2421750"/>
            <a:ext cx="1440000" cy="1440000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F6626B4B-255B-8D27-A9F1-84DDE3FAEE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112" y="2414813"/>
            <a:ext cx="1440000" cy="1440000"/>
          </a:xfrm>
          <a:prstGeom prst="rect">
            <a:avLst/>
          </a:prstGeom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550490F5-0031-B221-FDB9-9A2DD2C455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9938" y="2414813"/>
            <a:ext cx="1440000" cy="1440000"/>
          </a:xfrm>
          <a:prstGeom prst="rect">
            <a:avLst/>
          </a:prstGeom>
        </p:spPr>
      </p:pic>
      <p:pic>
        <p:nvPicPr>
          <p:cNvPr id="95" name="Imagem 94">
            <a:extLst>
              <a:ext uri="{FF2B5EF4-FFF2-40B4-BE49-F238E27FC236}">
                <a16:creationId xmlns:a16="http://schemas.microsoft.com/office/drawing/2014/main" id="{8EB3BC18-297F-51FA-CDD8-810384DED3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6286" y="5418000"/>
            <a:ext cx="1440000" cy="1440000"/>
          </a:xfrm>
          <a:prstGeom prst="rect">
            <a:avLst/>
          </a:prstGeom>
        </p:spPr>
      </p:pic>
      <p:pic>
        <p:nvPicPr>
          <p:cNvPr id="97" name="Imagem 96">
            <a:extLst>
              <a:ext uri="{FF2B5EF4-FFF2-40B4-BE49-F238E27FC236}">
                <a16:creationId xmlns:a16="http://schemas.microsoft.com/office/drawing/2014/main" id="{1B0D2D9D-A8CC-85FA-E8AA-9BE3013B1A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112" y="5408055"/>
            <a:ext cx="1440000" cy="1440000"/>
          </a:xfrm>
          <a:prstGeom prst="rect">
            <a:avLst/>
          </a:prstGeom>
        </p:spPr>
      </p:pic>
      <p:pic>
        <p:nvPicPr>
          <p:cNvPr id="99" name="Imagem 98">
            <a:extLst>
              <a:ext uri="{FF2B5EF4-FFF2-40B4-BE49-F238E27FC236}">
                <a16:creationId xmlns:a16="http://schemas.microsoft.com/office/drawing/2014/main" id="{DCC800A7-C53C-7D3E-13CD-664F58C5F3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9938" y="5418000"/>
            <a:ext cx="1440000" cy="1440000"/>
          </a:xfrm>
          <a:prstGeom prst="rect">
            <a:avLst/>
          </a:prstGeom>
        </p:spPr>
      </p:pic>
      <p:pic>
        <p:nvPicPr>
          <p:cNvPr id="100" name="Imagem 99">
            <a:extLst>
              <a:ext uri="{FF2B5EF4-FFF2-40B4-BE49-F238E27FC236}">
                <a16:creationId xmlns:a16="http://schemas.microsoft.com/office/drawing/2014/main" id="{E30A3AC5-0CF3-4B6C-2045-E4724AB962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9460" y="5422267"/>
            <a:ext cx="1440000" cy="1440000"/>
          </a:xfrm>
          <a:prstGeom prst="rect">
            <a:avLst/>
          </a:prstGeom>
        </p:spPr>
      </p:pic>
      <p:pic>
        <p:nvPicPr>
          <p:cNvPr id="101" name="Imagem 100">
            <a:extLst>
              <a:ext uri="{FF2B5EF4-FFF2-40B4-BE49-F238E27FC236}">
                <a16:creationId xmlns:a16="http://schemas.microsoft.com/office/drawing/2014/main" id="{AB16CF66-B811-750C-F3B2-7208177744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39460" y="2414813"/>
            <a:ext cx="1440000" cy="1440000"/>
          </a:xfrm>
          <a:prstGeom prst="rect">
            <a:avLst/>
          </a:prstGeom>
        </p:spPr>
      </p:pic>
      <p:pic>
        <p:nvPicPr>
          <p:cNvPr id="102" name="Imagem 101">
            <a:extLst>
              <a:ext uri="{FF2B5EF4-FFF2-40B4-BE49-F238E27FC236}">
                <a16:creationId xmlns:a16="http://schemas.microsoft.com/office/drawing/2014/main" id="{335EA8D7-9AB0-349D-A709-966033F834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9460" y="3921676"/>
            <a:ext cx="1440000" cy="1440000"/>
          </a:xfrm>
          <a:prstGeom prst="rect">
            <a:avLst/>
          </a:prstGeom>
        </p:spPr>
      </p:pic>
      <p:pic>
        <p:nvPicPr>
          <p:cNvPr id="103" name="Imagem 102">
            <a:extLst>
              <a:ext uri="{FF2B5EF4-FFF2-40B4-BE49-F238E27FC236}">
                <a16:creationId xmlns:a16="http://schemas.microsoft.com/office/drawing/2014/main" id="{D2DBE627-8001-2ECE-6D3C-1C51DD72EC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53372" y="916577"/>
            <a:ext cx="1440000" cy="1440000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4B2321FD-9597-7466-80F5-529583E18E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06764" y="5434905"/>
            <a:ext cx="1440000" cy="1440000"/>
          </a:xfrm>
          <a:prstGeom prst="rect">
            <a:avLst/>
          </a:prstGeom>
        </p:spPr>
      </p:pic>
      <p:pic>
        <p:nvPicPr>
          <p:cNvPr id="105" name="Imagem 104">
            <a:extLst>
              <a:ext uri="{FF2B5EF4-FFF2-40B4-BE49-F238E27FC236}">
                <a16:creationId xmlns:a16="http://schemas.microsoft.com/office/drawing/2014/main" id="{AE179D38-EDEB-BA6D-CBD4-50C42457D7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06764" y="2432140"/>
            <a:ext cx="1440000" cy="1440000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061390C6-A6FD-3E02-C395-6EA3770281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06764" y="3933522"/>
            <a:ext cx="1440000" cy="1440000"/>
          </a:xfrm>
          <a:prstGeom prst="rect">
            <a:avLst/>
          </a:prstGeom>
        </p:spPr>
      </p:pic>
      <p:pic>
        <p:nvPicPr>
          <p:cNvPr id="107" name="Imagem 106">
            <a:extLst>
              <a:ext uri="{FF2B5EF4-FFF2-40B4-BE49-F238E27FC236}">
                <a16:creationId xmlns:a16="http://schemas.microsoft.com/office/drawing/2014/main" id="{4D2278DB-3E9A-95E8-ABF6-0953690A7B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06764" y="936382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02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56A14ED9-8058-DF16-1F0F-6FEA5DCA0BE2}"/>
              </a:ext>
            </a:extLst>
          </p:cNvPr>
          <p:cNvSpPr/>
          <p:nvPr/>
        </p:nvSpPr>
        <p:spPr>
          <a:xfrm>
            <a:off x="769175" y="6148317"/>
            <a:ext cx="675623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RESULTADOS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4E23FB-E86D-45B1-1CFF-DA238888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21"/>
          <a:stretch/>
        </p:blipFill>
        <p:spPr>
          <a:xfrm>
            <a:off x="769175" y="1265538"/>
            <a:ext cx="6756237" cy="485058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90EFB2C-9C66-2F49-2E13-8C4C5D01E0BB}"/>
              </a:ext>
            </a:extLst>
          </p:cNvPr>
          <p:cNvSpPr txBox="1"/>
          <p:nvPr/>
        </p:nvSpPr>
        <p:spPr>
          <a:xfrm>
            <a:off x="3698386" y="614831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CRE4AT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697C9C7-FE65-3B46-3E44-CBF8C4DF9B4D}"/>
              </a:ext>
            </a:extLst>
          </p:cNvPr>
          <p:cNvSpPr txBox="1"/>
          <p:nvPr/>
        </p:nvSpPr>
        <p:spPr>
          <a:xfrm>
            <a:off x="5031718" y="615335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0,92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B1D87B-5263-14FE-2F0F-DA206AB4E591}"/>
              </a:ext>
            </a:extLst>
          </p:cNvPr>
          <p:cNvSpPr txBox="1"/>
          <p:nvPr/>
        </p:nvSpPr>
        <p:spPr>
          <a:xfrm>
            <a:off x="5965902" y="615335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0,88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247D29-DDBE-1C68-5CA6-54A8F97C34A0}"/>
              </a:ext>
            </a:extLst>
          </p:cNvPr>
          <p:cNvSpPr txBox="1"/>
          <p:nvPr/>
        </p:nvSpPr>
        <p:spPr>
          <a:xfrm>
            <a:off x="6767931" y="614831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0,90</a:t>
            </a:r>
          </a:p>
        </p:txBody>
      </p:sp>
    </p:spTree>
    <p:extLst>
      <p:ext uri="{BB962C8B-B14F-4D97-AF65-F5344CB8AC3E}">
        <p14:creationId xmlns:p14="http://schemas.microsoft.com/office/powerpoint/2010/main" val="325143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 REFERÊNCIAS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C12D2CB-1A75-6ECA-3839-BC53206E4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41" y="1320553"/>
            <a:ext cx="10523829" cy="5084729"/>
          </a:xfrm>
        </p:spPr>
        <p:txBody>
          <a:bodyPr>
            <a:normAutofit lnSpcReduction="10000"/>
          </a:bodyPr>
          <a:lstStyle/>
          <a:p>
            <a:r>
              <a:rPr lang="pt-BR" sz="1600" dirty="0"/>
              <a:t>FRADEN J. Handbook </a:t>
            </a:r>
            <a:r>
              <a:rPr lang="pt-BR" sz="1600" dirty="0" err="1"/>
              <a:t>of</a:t>
            </a:r>
            <a:r>
              <a:rPr lang="pt-BR" sz="1600" dirty="0"/>
              <a:t> </a:t>
            </a:r>
            <a:r>
              <a:rPr lang="pt-BR" sz="1600" dirty="0" err="1"/>
              <a:t>modern</a:t>
            </a:r>
            <a:r>
              <a:rPr lang="pt-BR" sz="1600" dirty="0"/>
              <a:t> </a:t>
            </a:r>
            <a:r>
              <a:rPr lang="pt-BR" sz="1600" dirty="0" err="1"/>
              <a:t>sensors</a:t>
            </a:r>
            <a:r>
              <a:rPr lang="pt-BR" sz="1600" b="1" dirty="0"/>
              <a:t>. </a:t>
            </a:r>
            <a:r>
              <a:rPr lang="pt-BR" sz="1600" dirty="0"/>
              <a:t>5. ed. </a:t>
            </a:r>
            <a:r>
              <a:rPr lang="en-US" sz="1600" dirty="0"/>
              <a:t>Nova </a:t>
            </a:r>
            <a:r>
              <a:rPr lang="en-US" sz="1600" dirty="0" err="1"/>
              <a:t>Iorque</a:t>
            </a:r>
            <a:r>
              <a:rPr lang="en-US" sz="1600" dirty="0"/>
              <a:t>: </a:t>
            </a:r>
            <a:r>
              <a:rPr lang="pt-BR" sz="1600" dirty="0"/>
              <a:t>Springer, 2016.</a:t>
            </a:r>
          </a:p>
          <a:p>
            <a:r>
              <a:rPr lang="en-US" sz="1600" dirty="0"/>
              <a:t>HUANG CY, SHI H. An Investigation on the Physiological and Psychological Effects of Infrasound on Persons. An Investigation on the Physiological and Psychological Effects of Infrasound on Persons. 2004;23(1):71-76. doi:10.1260/0263092041456828</a:t>
            </a:r>
          </a:p>
          <a:p>
            <a:r>
              <a:rPr lang="pt-BR" sz="1600" dirty="0" err="1"/>
              <a:t>Raspberry</a:t>
            </a:r>
            <a:r>
              <a:rPr lang="pt-BR" sz="1600" dirty="0"/>
              <a:t> Shake. </a:t>
            </a:r>
            <a:r>
              <a:rPr lang="pt-BR" sz="1600" dirty="0" err="1"/>
              <a:t>Raspberry</a:t>
            </a:r>
            <a:r>
              <a:rPr lang="pt-BR" sz="1600" dirty="0"/>
              <a:t> boom </a:t>
            </a:r>
            <a:r>
              <a:rPr lang="pt-BR" sz="1600" dirty="0" err="1"/>
              <a:t>documentation</a:t>
            </a:r>
            <a:r>
              <a:rPr lang="pt-BR" sz="1600" dirty="0"/>
              <a:t> [internet]. [Acesso em: 28 set 2022]. Disponível em: &lt;https://manual.raspberryshake.org/boom.html&gt;.</a:t>
            </a:r>
          </a:p>
          <a:p>
            <a:r>
              <a:rPr lang="pt-BR" sz="1600" dirty="0"/>
              <a:t>Universidade de São Paulo. Acústica Submarina [internet]. [Acesso em: 28 set 2022]. Disponível em: &lt;</a:t>
            </a:r>
            <a:r>
              <a:rPr lang="en-US" sz="1600" dirty="0"/>
              <a:t>http://www.ladin.usp.br/Submarina.html</a:t>
            </a:r>
            <a:r>
              <a:rPr lang="pt-BR" sz="1600" dirty="0"/>
              <a:t>&gt;.</a:t>
            </a:r>
          </a:p>
          <a:p>
            <a:r>
              <a:rPr lang="pt-BR" sz="1600" dirty="0" err="1"/>
              <a:t>Krohne</a:t>
            </a:r>
            <a:r>
              <a:rPr lang="pt-BR" sz="1600" dirty="0"/>
              <a:t>. </a:t>
            </a:r>
            <a:r>
              <a:rPr lang="pt-BR" sz="1600" dirty="0" err="1"/>
              <a:t>Flow</a:t>
            </a:r>
            <a:r>
              <a:rPr lang="pt-BR" sz="1600" dirty="0"/>
              <a:t> </a:t>
            </a:r>
            <a:r>
              <a:rPr lang="pt-BR" sz="1600" dirty="0" err="1"/>
              <a:t>Measurement</a:t>
            </a:r>
            <a:r>
              <a:rPr lang="pt-BR" sz="1600" dirty="0"/>
              <a:t> [internet]. [Acesso em: 28 set 2022]. Disponível em: &lt;https://br.krohne.com/pt/products/</a:t>
            </a:r>
            <a:r>
              <a:rPr lang="pt-BR" sz="1600" dirty="0" err="1"/>
              <a:t>flow-measurement</a:t>
            </a:r>
            <a:r>
              <a:rPr lang="pt-BR" sz="1600" dirty="0"/>
              <a:t>/&gt;.</a:t>
            </a:r>
          </a:p>
          <a:p>
            <a:r>
              <a:rPr lang="pt-BR" sz="1600" dirty="0"/>
              <a:t>Chaparral </a:t>
            </a:r>
            <a:r>
              <a:rPr lang="pt-BR" sz="1600" dirty="0" err="1"/>
              <a:t>Physics</a:t>
            </a:r>
            <a:r>
              <a:rPr lang="pt-BR" sz="1600" dirty="0"/>
              <a:t>. </a:t>
            </a:r>
            <a:r>
              <a:rPr lang="pt-BR" sz="1600" dirty="0" err="1"/>
              <a:t>Infrasound</a:t>
            </a:r>
            <a:r>
              <a:rPr lang="pt-BR" sz="1600" dirty="0"/>
              <a:t> </a:t>
            </a:r>
            <a:r>
              <a:rPr lang="pt-BR" sz="1600" dirty="0" err="1"/>
              <a:t>Sensors</a:t>
            </a:r>
            <a:r>
              <a:rPr lang="pt-BR" sz="1600" dirty="0"/>
              <a:t> [internet]. [Acesso em: 28 set 2022]. Disponível em: &lt;http://chaparralphysics.com/sensors.html/&gt;.</a:t>
            </a:r>
          </a:p>
          <a:p>
            <a:r>
              <a:rPr lang="en-US" sz="1600" dirty="0"/>
              <a:t>MARCILLO O, JOHNSON JB, HART D. Implementation, characterization, and evaluation of an inexpensive low-power low-noise infrasound sensor based on a micromachined differential pressure transducer and a mechanical filter. Journal of Atmospheric and Oceanic Technology. 2012;29:1275-1284.</a:t>
            </a:r>
            <a:endParaRPr lang="pt-BR" sz="1600" dirty="0"/>
          </a:p>
          <a:p>
            <a:r>
              <a:rPr lang="en-US" sz="1600" dirty="0"/>
              <a:t>SLAD G, MERCHANT BJ. Evaluation of Low Cost Infrasound Sensor Packages. Albuquerque (NM): Sandia National Laboratories (US); 2021.</a:t>
            </a:r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0882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CONCLUSÃO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84" y="1771445"/>
            <a:ext cx="11229293" cy="479082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arquitetura U-NET se mostrou adequada em termos de recursos necessários e desempenho para segmentação de nuvens</a:t>
            </a:r>
          </a:p>
          <a:p>
            <a:endParaRPr lang="pt-BR" dirty="0"/>
          </a:p>
          <a:p>
            <a:r>
              <a:rPr lang="pt-BR" dirty="0"/>
              <a:t>O modelo treinado em arquitetura U-NET teve desempenho compatível com os últimos trabalhos publicados</a:t>
            </a:r>
          </a:p>
          <a:p>
            <a:endParaRPr lang="pt-BR" dirty="0"/>
          </a:p>
          <a:p>
            <a:r>
              <a:rPr lang="pt-BR" dirty="0"/>
              <a:t>Trabalhos Futuros</a:t>
            </a:r>
          </a:p>
          <a:p>
            <a:pPr lvl="1"/>
            <a:r>
              <a:rPr lang="pt-BR" dirty="0"/>
              <a:t>Desenvolver funcionalidade de segmentação de imagens de alta resolução </a:t>
            </a:r>
            <a:r>
              <a:rPr lang="pt-BR" dirty="0" err="1"/>
              <a:t>allsky</a:t>
            </a:r>
            <a:endParaRPr lang="pt-BR" dirty="0"/>
          </a:p>
          <a:p>
            <a:pPr lvl="1"/>
            <a:r>
              <a:rPr lang="pt-BR" dirty="0"/>
              <a:t>Realizar comparação com o método de processamento digital</a:t>
            </a:r>
          </a:p>
          <a:p>
            <a:pPr lvl="1"/>
            <a:r>
              <a:rPr lang="pt-BR" dirty="0"/>
              <a:t>Investigar influência da resolução da imagem de entrada no desempenho do modelo</a:t>
            </a:r>
          </a:p>
          <a:p>
            <a:pPr lvl="1"/>
            <a:r>
              <a:rPr lang="pt-BR" dirty="0"/>
              <a:t>Investigar influência da baixa quantidade de imagens noturnas no desempenho do modelo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1223160" y="1160747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Base de Dados</a:t>
            </a:r>
          </a:p>
        </p:txBody>
      </p:sp>
    </p:spTree>
    <p:extLst>
      <p:ext uri="{BB962C8B-B14F-4D97-AF65-F5344CB8AC3E}">
        <p14:creationId xmlns:p14="http://schemas.microsoft.com/office/powerpoint/2010/main" val="1693769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D336F4B-AF84-CDF6-3583-5C00987A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08" y="2950827"/>
            <a:ext cx="9404723" cy="1017166"/>
          </a:xfrm>
        </p:spPr>
        <p:txBody>
          <a:bodyPr/>
          <a:lstStyle/>
          <a:p>
            <a:pPr algn="ctr"/>
            <a:r>
              <a:rPr lang="pt-BR" sz="6000" dirty="0"/>
              <a:t>OBRIGADO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CE973A-4F56-DDE5-C914-B0114F9E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92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6111" y="1482466"/>
            <a:ext cx="10899778" cy="5111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1 – RASPERRY PI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2 – BANCO DE DADOS MYSQL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3 – APLICAÇÃO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4 – COMUNICAÇÃO BLUETOOTH LOW ENERGY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504CEB-05BE-8365-79EC-CDF50C65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87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MOTIVAÇÃO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77" y="1566194"/>
            <a:ext cx="5951998" cy="4383517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Em média as nuvens contribuem para o resfriamento da Terra</a:t>
            </a:r>
          </a:p>
          <a:p>
            <a:endParaRPr lang="pt-BR" sz="2000" dirty="0"/>
          </a:p>
          <a:p>
            <a:r>
              <a:rPr lang="pt-BR" sz="2000" dirty="0"/>
              <a:t>Possível correlação entre raios cósmicos e nuvens</a:t>
            </a:r>
          </a:p>
          <a:p>
            <a:endParaRPr lang="pt-BR" sz="2000" dirty="0"/>
          </a:p>
          <a:p>
            <a:r>
              <a:rPr lang="pt-BR" sz="2000" dirty="0"/>
              <a:t>Papel secundários dos raios cósmicos para mudanças climáticas</a:t>
            </a:r>
          </a:p>
          <a:p>
            <a:endParaRPr lang="pt-BR" sz="2000" dirty="0"/>
          </a:p>
          <a:p>
            <a:r>
              <a:rPr lang="pt-BR" sz="2000" dirty="0"/>
              <a:t>Projeto CRE4AT da COHEP-CBPF investiga essa possível correlação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107A518-747C-F164-C1E2-83F57D93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911" y="1498141"/>
            <a:ext cx="4232355" cy="41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5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OBJETIVO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77" y="1566194"/>
            <a:ext cx="10879104" cy="1026086"/>
          </a:xfrm>
        </p:spPr>
        <p:txBody>
          <a:bodyPr>
            <a:normAutofit/>
          </a:bodyPr>
          <a:lstStyle/>
          <a:p>
            <a:r>
              <a:rPr lang="pt-BR" sz="2000" dirty="0"/>
              <a:t>Realizar segmentação de nuvens utilizando inteligência artifi</a:t>
            </a:r>
            <a:r>
              <a:rPr lang="pt-BR" dirty="0"/>
              <a:t>cial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5B82EF-2FE2-C651-4D21-C3E1A4048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3"/>
          <a:stretch/>
        </p:blipFill>
        <p:spPr>
          <a:xfrm>
            <a:off x="917430" y="2176892"/>
            <a:ext cx="10108635" cy="440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46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1223160" y="1160747"/>
            <a:ext cx="496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Técnica de Inteligência Artificial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95754A6-A00C-82CF-441E-5FDD17638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9" b="7461"/>
          <a:stretch/>
        </p:blipFill>
        <p:spPr>
          <a:xfrm>
            <a:off x="1290901" y="1622412"/>
            <a:ext cx="6149678" cy="51801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28F26E1-AB4E-E337-33C6-49F634C0BE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2"/>
          <a:stretch/>
        </p:blipFill>
        <p:spPr>
          <a:xfrm>
            <a:off x="9437305" y="3844031"/>
            <a:ext cx="1584496" cy="1837004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23550F79-36EE-D50E-FB49-53FBDC8A25D0}"/>
              </a:ext>
            </a:extLst>
          </p:cNvPr>
          <p:cNvSpPr/>
          <p:nvPr/>
        </p:nvSpPr>
        <p:spPr>
          <a:xfrm>
            <a:off x="5779363" y="4696296"/>
            <a:ext cx="3649064" cy="35952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57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85" y="1771445"/>
            <a:ext cx="11087250" cy="4790826"/>
          </a:xfrm>
        </p:spPr>
        <p:txBody>
          <a:bodyPr>
            <a:normAutofit/>
          </a:bodyPr>
          <a:lstStyle/>
          <a:p>
            <a:r>
              <a:rPr lang="pt-BR" sz="2000" dirty="0"/>
              <a:t>U-NET</a:t>
            </a:r>
            <a:endParaRPr lang="pt-BR" dirty="0"/>
          </a:p>
          <a:p>
            <a:pPr lvl="1"/>
            <a:r>
              <a:rPr lang="pt-BR" dirty="0"/>
              <a:t>Arquitetura de rede neural convolucional para segmentação de imagens biomédicas</a:t>
            </a:r>
          </a:p>
          <a:p>
            <a:pPr lvl="1"/>
            <a:r>
              <a:rPr lang="pt-BR" dirty="0"/>
              <a:t>Criada pelo Departamento de Ciência da Computação da Universidade de </a:t>
            </a:r>
            <a:r>
              <a:rPr lang="pt-BR" dirty="0" err="1"/>
              <a:t>Freiberg</a:t>
            </a:r>
            <a:r>
              <a:rPr lang="pt-BR" dirty="0"/>
              <a:t>, Alemanha em 2015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1223160" y="1160747"/>
            <a:ext cx="4658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Arquitetura de </a:t>
            </a:r>
            <a:r>
              <a:rPr lang="pt-BR" sz="2400" dirty="0" err="1"/>
              <a:t>Deep</a:t>
            </a:r>
            <a:r>
              <a:rPr lang="pt-BR" sz="2400" dirty="0"/>
              <a:t> Learning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EA4C515-6F87-8D14-23C4-12177B48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18" y="3429000"/>
            <a:ext cx="11595597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9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85" y="1771445"/>
            <a:ext cx="11087250" cy="1348558"/>
          </a:xfrm>
        </p:spPr>
        <p:txBody>
          <a:bodyPr>
            <a:normAutofit/>
          </a:bodyPr>
          <a:lstStyle/>
          <a:p>
            <a:r>
              <a:rPr lang="pt-BR" sz="2000" dirty="0"/>
              <a:t>U-NET</a:t>
            </a:r>
            <a:endParaRPr lang="pt-BR" dirty="0"/>
          </a:p>
          <a:p>
            <a:pPr lvl="1"/>
            <a:r>
              <a:rPr lang="pt-BR" dirty="0"/>
              <a:t>Alto desempenho também para segmentação de outros tipos de imagens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1223160" y="1160747"/>
            <a:ext cx="4658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Arquitetura de </a:t>
            </a:r>
            <a:r>
              <a:rPr lang="pt-BR" sz="2400" dirty="0" err="1"/>
              <a:t>Deep</a:t>
            </a:r>
            <a:r>
              <a:rPr lang="pt-BR" sz="2400" dirty="0"/>
              <a:t> Learning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F58B82-2522-0799-1A9F-80D36F51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60" y="2644664"/>
            <a:ext cx="7274233" cy="40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0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34309-4826-28EF-8D24-C586E412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96"/>
            <a:ext cx="9404723" cy="1400530"/>
          </a:xfrm>
        </p:spPr>
        <p:txBody>
          <a:bodyPr/>
          <a:lstStyle/>
          <a:p>
            <a:r>
              <a:rPr lang="pt-BR" dirty="0"/>
              <a:t>2. METODOLOGIA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149EBC-3CF8-8CEF-714D-4B5CCC82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69FAF6B-9AA0-4ABF-4973-666DF94FD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85" y="1347825"/>
            <a:ext cx="11087250" cy="558997"/>
          </a:xfrm>
        </p:spPr>
        <p:txBody>
          <a:bodyPr>
            <a:normAutofit fontScale="92500" lnSpcReduction="20000"/>
          </a:bodyPr>
          <a:lstStyle/>
          <a:p>
            <a:r>
              <a:rPr lang="pt-BR" sz="2000" dirty="0"/>
              <a:t>U-NET</a:t>
            </a:r>
            <a:br>
              <a:rPr lang="pt-BR" dirty="0"/>
            </a:b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33ECD7-6082-30CA-CFD6-B15C603699DD}"/>
              </a:ext>
            </a:extLst>
          </p:cNvPr>
          <p:cNvSpPr txBox="1"/>
          <p:nvPr/>
        </p:nvSpPr>
        <p:spPr>
          <a:xfrm>
            <a:off x="577049" y="754725"/>
            <a:ext cx="4658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Arquitetura de </a:t>
            </a:r>
            <a:r>
              <a:rPr lang="pt-BR" sz="2400" dirty="0" err="1"/>
              <a:t>Deep</a:t>
            </a:r>
            <a:r>
              <a:rPr lang="pt-BR" sz="2400" dirty="0"/>
              <a:t> Learning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11DB856-A4B9-9727-D16B-A14BE9BA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35" y="1391579"/>
            <a:ext cx="97536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01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12833</TotalTime>
  <Words>896</Words>
  <Application>Microsoft Office PowerPoint</Application>
  <PresentationFormat>Widescreen</PresentationFormat>
  <Paragraphs>167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Íon</vt:lpstr>
      <vt:lpstr>PROJETO FINAL</vt:lpstr>
      <vt:lpstr>Rony Vernet</vt:lpstr>
      <vt:lpstr>SUMÁRIO</vt:lpstr>
      <vt:lpstr>1. MOTIVAÇÃO</vt:lpstr>
      <vt:lpstr>2. OBJETIVO</vt:lpstr>
      <vt:lpstr>2. METODOLOGIA</vt:lpstr>
      <vt:lpstr>2. METODOLOGIA</vt:lpstr>
      <vt:lpstr>2. METODOLOGIA</vt:lpstr>
      <vt:lpstr>2. METODOLOGIA</vt:lpstr>
      <vt:lpstr>2. METODOLOGIA</vt:lpstr>
      <vt:lpstr>2. METODOLOGIA</vt:lpstr>
      <vt:lpstr>2. METODOLOGIA</vt:lpstr>
      <vt:lpstr>2. METODOLOGIA</vt:lpstr>
      <vt:lpstr>2. METODOLOGIA</vt:lpstr>
      <vt:lpstr>2. METODOLOGIA</vt:lpstr>
      <vt:lpstr>2. METODOLOGIA</vt:lpstr>
      <vt:lpstr>2. METODOLOGIA</vt:lpstr>
      <vt:lpstr>3. RESULTADOS</vt:lpstr>
      <vt:lpstr>3. RESULTADOS</vt:lpstr>
      <vt:lpstr>3. RESULTADOS</vt:lpstr>
      <vt:lpstr>3. RESULTADOS</vt:lpstr>
      <vt:lpstr>4. REFERÊNCIAS</vt:lpstr>
      <vt:lpstr>5. CONCLUSÃO</vt:lpstr>
      <vt:lpstr>OBRIGADO</vt:lpstr>
    </vt:vector>
  </TitlesOfParts>
  <Company>Petrobras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 ARDUINO E IO</dc:title>
  <dc:creator>Rony Tadeu Vernet Braga</dc:creator>
  <cp:lastModifiedBy> </cp:lastModifiedBy>
  <cp:revision>132</cp:revision>
  <dcterms:created xsi:type="dcterms:W3CDTF">2022-09-14T21:25:52Z</dcterms:created>
  <dcterms:modified xsi:type="dcterms:W3CDTF">2022-12-08T16:01:51Z</dcterms:modified>
</cp:coreProperties>
</file>